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13" r:id="rId3"/>
    <p:sldId id="320" r:id="rId4"/>
    <p:sldId id="321" r:id="rId5"/>
    <p:sldId id="314" r:id="rId6"/>
    <p:sldId id="318" r:id="rId7"/>
    <p:sldId id="322" r:id="rId8"/>
    <p:sldId id="323" r:id="rId9"/>
    <p:sldId id="275" r:id="rId10"/>
    <p:sldId id="315" r:id="rId11"/>
    <p:sldId id="324" r:id="rId12"/>
    <p:sldId id="325" r:id="rId13"/>
    <p:sldId id="316" r:id="rId14"/>
    <p:sldId id="326" r:id="rId15"/>
    <p:sldId id="327" r:id="rId16"/>
    <p:sldId id="317" r:id="rId17"/>
    <p:sldId id="328" r:id="rId18"/>
    <p:sldId id="331" r:id="rId19"/>
    <p:sldId id="329" r:id="rId20"/>
    <p:sldId id="312" r:id="rId21"/>
    <p:sldId id="330" r:id="rId22"/>
  </p:sldIdLst>
  <p:sldSz cx="9144000" cy="5143500" type="screen16x9"/>
  <p:notesSz cx="6858000" cy="9144000"/>
  <p:embeddedFontLst>
    <p:embeddedFont>
      <p:font typeface="Dosis" pitchFamily="2" charset="77"/>
      <p:regular r:id="rId24"/>
      <p:bold r:id="rId25"/>
    </p:embeddedFont>
    <p:embeddedFont>
      <p:font typeface="Dosis ExtraLight" pitchFamily="2" charset="77"/>
      <p:regular r:id="rId26"/>
      <p:bold r:id="rId27"/>
    </p:embeddedFont>
    <p:embeddedFont>
      <p:font typeface="Pontano Sans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0AFEC7B-B096-4857-8F31-E5E833EDC8DD}" styleName="Table_0">
    <a:wholeTbl>
      <a:tcTxStyle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64"/>
    <p:restoredTop sz="96234"/>
  </p:normalViewPr>
  <p:slideViewPr>
    <p:cSldViewPr snapToGrid="0">
      <p:cViewPr varScale="1">
        <p:scale>
          <a:sx n="214" d="100"/>
          <a:sy n="214" d="100"/>
        </p:scale>
        <p:origin x="8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Nikeria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Basketball court at Stone Hogan Park has undergone a complete restoration and mural installation thanks to a donation secured by the foundation from Savannah college of Arts &amp; Design (SCAD) in Atlanta.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462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1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_2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  <p:sp>
        <p:nvSpPr>
          <p:cNvPr id="94" name="Google Shape;94;p12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2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2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2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8240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ctrTitle"/>
          </p:nvPr>
        </p:nvSpPr>
        <p:spPr>
          <a:xfrm>
            <a:off x="4918075" y="3139440"/>
            <a:ext cx="4074000" cy="1876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3200" dirty="0"/>
            </a:br>
            <a:br>
              <a:rPr lang="en-GB" sz="3200" dirty="0"/>
            </a:br>
            <a:endParaRPr lang="en-GB" sz="1800" dirty="0"/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18212" y="0"/>
            <a:ext cx="7080577" cy="5732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58EC-48B0-4B69-B4C9-6CCD5C8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807" y="227272"/>
            <a:ext cx="4366800" cy="690900"/>
          </a:xfrm>
        </p:spPr>
        <p:txBody>
          <a:bodyPr/>
          <a:lstStyle/>
          <a:p>
            <a:r>
              <a:rPr lang="en-US" dirty="0"/>
              <a:t>Event Sponsors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ECFDD-E1BA-DB58-9030-7AB310CD5E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761CE-07DE-A883-7514-B96CEC83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678" y="3022982"/>
            <a:ext cx="2463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75981-F218-40A3-A06B-50BABECA2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014" y="4012657"/>
            <a:ext cx="2248729" cy="956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E41EC-AFE8-B025-BA61-B6C1DDCA2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027" y="1167780"/>
            <a:ext cx="1943130" cy="519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1A583A-9846-CB2A-A695-DC00B298C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999" y="751962"/>
            <a:ext cx="1050669" cy="10506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D27718-8551-ADA8-FC62-66ECD0F10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320" y="1898527"/>
            <a:ext cx="3154837" cy="683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076625-AAEA-902C-ADBC-B48811619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584" y="1687142"/>
            <a:ext cx="1270000" cy="127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F34273-D476-0FC8-BD5F-0A9006860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9717" y="209769"/>
            <a:ext cx="1247026" cy="872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19202-0FCB-7186-096C-6A093D895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2261" y="1057683"/>
            <a:ext cx="1447710" cy="5348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6F0681-CC56-0C67-C57B-E67B5DDC1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3266" y="2752346"/>
            <a:ext cx="1570341" cy="1211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F66BAE-1744-8527-8010-0839B0FB26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763" y="4093023"/>
            <a:ext cx="997362" cy="7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58746"/>
      </p:ext>
    </p:extLst>
  </p:cSld>
  <p:clrMapOvr>
    <a:masterClrMapping/>
  </p:clrMapOvr>
  <p:transition advClick="0" advTm="10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photo description available.">
            <a:extLst>
              <a:ext uri="{FF2B5EF4-FFF2-40B4-BE49-F238E27FC236}">
                <a16:creationId xmlns:a16="http://schemas.microsoft.com/office/drawing/2014/main" id="{49E0FD2A-A2C3-AB0A-F544-88C4B8DE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350"/>
          <a:stretch/>
        </p:blipFill>
        <p:spPr bwMode="auto">
          <a:xfrm>
            <a:off x="1998220" y="10"/>
            <a:ext cx="7144670" cy="2553880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o photo description available.">
            <a:extLst>
              <a:ext uri="{FF2B5EF4-FFF2-40B4-BE49-F238E27FC236}">
                <a16:creationId xmlns:a16="http://schemas.microsoft.com/office/drawing/2014/main" id="{6F1760EC-7585-8181-1CB6-DC304CBD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3" r="-1" b="13665"/>
          <a:stretch/>
        </p:blipFill>
        <p:spPr bwMode="auto">
          <a:xfrm>
            <a:off x="1995507" y="2589611"/>
            <a:ext cx="7148493" cy="2553890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140446" y="4766310"/>
            <a:ext cx="891540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11</a:t>
            </a:fld>
            <a:endParaRPr lang="en-US" sz="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06766"/>
      </p:ext>
    </p:extLst>
  </p:cSld>
  <p:clrMapOvr>
    <a:masterClrMapping/>
  </p:clrMapOvr>
  <p:transition advClick="0" advTm="5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No photo description available.">
            <a:extLst>
              <a:ext uri="{FF2B5EF4-FFF2-40B4-BE49-F238E27FC236}">
                <a16:creationId xmlns:a16="http://schemas.microsoft.com/office/drawing/2014/main" id="{CE433B77-9458-B796-9BCB-2DD1B1DC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r="3282" b="-1"/>
          <a:stretch/>
        </p:blipFill>
        <p:spPr bwMode="auto">
          <a:xfrm>
            <a:off x="149054" y="128787"/>
            <a:ext cx="4353079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No photo description available.">
            <a:extLst>
              <a:ext uri="{FF2B5EF4-FFF2-40B4-BE49-F238E27FC236}">
                <a16:creationId xmlns:a16="http://schemas.microsoft.com/office/drawing/2014/main" id="{96669A1C-91D0-4752-31D4-AE19CB29A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8" r="524"/>
          <a:stretch/>
        </p:blipFill>
        <p:spPr bwMode="auto">
          <a:xfrm>
            <a:off x="4646529" y="128787"/>
            <a:ext cx="4348413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o photo description available.">
            <a:extLst>
              <a:ext uri="{FF2B5EF4-FFF2-40B4-BE49-F238E27FC236}">
                <a16:creationId xmlns:a16="http://schemas.microsoft.com/office/drawing/2014/main" id="{BA25DB91-8FA5-43BC-5F19-1716B252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" b="-2"/>
          <a:stretch/>
        </p:blipFill>
        <p:spPr bwMode="auto">
          <a:xfrm>
            <a:off x="149054" y="2633143"/>
            <a:ext cx="4353079" cy="20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No photo description available.">
            <a:extLst>
              <a:ext uri="{FF2B5EF4-FFF2-40B4-BE49-F238E27FC236}">
                <a16:creationId xmlns:a16="http://schemas.microsoft.com/office/drawing/2014/main" id="{D42BA9D1-1F00-266C-F97F-4947233B9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6" b="-2"/>
          <a:stretch/>
        </p:blipFill>
        <p:spPr bwMode="auto">
          <a:xfrm>
            <a:off x="4646529" y="2633143"/>
            <a:ext cx="4348412" cy="20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12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38561"/>
      </p:ext>
    </p:extLst>
  </p:cSld>
  <p:clrMapOvr>
    <a:masterClrMapping/>
  </p:clrMapOvr>
  <p:transition advClick="0" advTm="7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58EC-48B0-4B69-B4C9-6CCD5C8D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Partners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ECFDD-E1BA-DB58-9030-7AB310CD5E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B7BF7-6D97-B4A6-C71E-41034D8F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175" y="3082960"/>
            <a:ext cx="2753541" cy="952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50D59-216A-E514-EA9F-D184C6ED1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56" y="1584125"/>
            <a:ext cx="1390650" cy="1390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63E01-6095-C41E-D1B7-3E6A4EC41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269" y="3932947"/>
            <a:ext cx="1210553" cy="121055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B651D0D-2F93-F443-4C76-1F73EF9D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67" y="1759098"/>
            <a:ext cx="1748985" cy="12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urner Foundation for Community Advocacy, Inc. Receives Grant from Lou Sobh  Automotive Group – Turner Foundation for Community Advocacy">
            <a:extLst>
              <a:ext uri="{FF2B5EF4-FFF2-40B4-BE49-F238E27FC236}">
                <a16:creationId xmlns:a16="http://schemas.microsoft.com/office/drawing/2014/main" id="{3054A2FD-6272-F5BA-36CF-BE82BE50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52" y="3325949"/>
            <a:ext cx="2464340" cy="10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44185"/>
      </p:ext>
    </p:extLst>
  </p:cSld>
  <p:clrMapOvr>
    <a:masterClrMapping/>
  </p:clrMapOvr>
  <p:transition advClick="0" advTm="15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0" name="Picture 10" descr="No photo description available.">
            <a:extLst>
              <a:ext uri="{FF2B5EF4-FFF2-40B4-BE49-F238E27FC236}">
                <a16:creationId xmlns:a16="http://schemas.microsoft.com/office/drawing/2014/main" id="{70A58039-7466-6C95-1B68-C5650DBE4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4" r="-1" b="34673"/>
          <a:stretch/>
        </p:blipFill>
        <p:spPr bwMode="auto">
          <a:xfrm>
            <a:off x="240033" y="240029"/>
            <a:ext cx="3428009" cy="30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No photo description available.">
            <a:extLst>
              <a:ext uri="{FF2B5EF4-FFF2-40B4-BE49-F238E27FC236}">
                <a16:creationId xmlns:a16="http://schemas.microsoft.com/office/drawing/2014/main" id="{1AC2002F-D8CE-F6C4-1E32-6423CFFE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820"/>
          <a:stretch/>
        </p:blipFill>
        <p:spPr bwMode="auto">
          <a:xfrm>
            <a:off x="3726188" y="240029"/>
            <a:ext cx="1687068" cy="309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o photo description available.">
            <a:extLst>
              <a:ext uri="{FF2B5EF4-FFF2-40B4-BE49-F238E27FC236}">
                <a16:creationId xmlns:a16="http://schemas.microsoft.com/office/drawing/2014/main" id="{7BB75C8E-1342-4339-CBF8-2C1AC29E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0" r="-3" b="29874"/>
          <a:stretch/>
        </p:blipFill>
        <p:spPr bwMode="auto">
          <a:xfrm>
            <a:off x="240033" y="3405119"/>
            <a:ext cx="1687068" cy="13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No photo description available.">
            <a:extLst>
              <a:ext uri="{FF2B5EF4-FFF2-40B4-BE49-F238E27FC236}">
                <a16:creationId xmlns:a16="http://schemas.microsoft.com/office/drawing/2014/main" id="{5D9A4582-327E-9C06-5C24-A2C1C315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7" r="4" b="12544"/>
          <a:stretch/>
        </p:blipFill>
        <p:spPr bwMode="auto">
          <a:xfrm>
            <a:off x="1983786" y="3405119"/>
            <a:ext cx="3429469" cy="13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o photo description available.">
            <a:extLst>
              <a:ext uri="{FF2B5EF4-FFF2-40B4-BE49-F238E27FC236}">
                <a16:creationId xmlns:a16="http://schemas.microsoft.com/office/drawing/2014/main" id="{DE8D9166-082A-09BF-D088-C2D490C6F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2" r="-2" b="11939"/>
          <a:stretch/>
        </p:blipFill>
        <p:spPr bwMode="auto">
          <a:xfrm>
            <a:off x="5465940" y="240029"/>
            <a:ext cx="3429469" cy="44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05368"/>
      </p:ext>
    </p:extLst>
  </p:cSld>
  <p:clrMapOvr>
    <a:masterClrMapping/>
  </p:clrMapOvr>
  <p:transition advClick="0" advTm="7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15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 descr="No photo description available.">
            <a:extLst>
              <a:ext uri="{FF2B5EF4-FFF2-40B4-BE49-F238E27FC236}">
                <a16:creationId xmlns:a16="http://schemas.microsoft.com/office/drawing/2014/main" id="{AD9961CA-6E85-9626-2A57-E3E872B1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2269"/>
            <a:ext cx="5212970" cy="24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No photo description available.">
            <a:extLst>
              <a:ext uri="{FF2B5EF4-FFF2-40B4-BE49-F238E27FC236}">
                <a16:creationId xmlns:a16="http://schemas.microsoft.com/office/drawing/2014/main" id="{AA6BE4F3-4F63-3678-76A1-EEDADB381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118" y="321637"/>
            <a:ext cx="4251072" cy="201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o photo description available.">
            <a:extLst>
              <a:ext uri="{FF2B5EF4-FFF2-40B4-BE49-F238E27FC236}">
                <a16:creationId xmlns:a16="http://schemas.microsoft.com/office/drawing/2014/main" id="{7E6F5DFF-4C71-5505-E2D9-5E54E6A0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637"/>
            <a:ext cx="4456466" cy="21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No photo description available.">
            <a:extLst>
              <a:ext uri="{FF2B5EF4-FFF2-40B4-BE49-F238E27FC236}">
                <a16:creationId xmlns:a16="http://schemas.microsoft.com/office/drawing/2014/main" id="{18E1D20E-3CE3-70F1-CFC3-6E622DC0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12" y="2432270"/>
            <a:ext cx="1170976" cy="24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No photo description available.">
            <a:extLst>
              <a:ext uri="{FF2B5EF4-FFF2-40B4-BE49-F238E27FC236}">
                <a16:creationId xmlns:a16="http://schemas.microsoft.com/office/drawing/2014/main" id="{7A94CAF2-64DD-A1C2-D907-80565B19A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29" y="2432269"/>
            <a:ext cx="1170976" cy="24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No photo description available.">
            <a:extLst>
              <a:ext uri="{FF2B5EF4-FFF2-40B4-BE49-F238E27FC236}">
                <a16:creationId xmlns:a16="http://schemas.microsoft.com/office/drawing/2014/main" id="{EA5C5350-27BE-CCD6-DDCD-5777F5FA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46" y="2432269"/>
            <a:ext cx="1170976" cy="24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No photo description available.">
            <a:extLst>
              <a:ext uri="{FF2B5EF4-FFF2-40B4-BE49-F238E27FC236}">
                <a16:creationId xmlns:a16="http://schemas.microsoft.com/office/drawing/2014/main" id="{F031B801-DDB9-8CC0-0217-935769710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32" y="2432269"/>
            <a:ext cx="1171739" cy="24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2401"/>
      </p:ext>
    </p:extLst>
  </p:cSld>
  <p:clrMapOvr>
    <a:masterClrMapping/>
  </p:clrMapOvr>
  <p:transition advClick="0" advTm="7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58EC-48B0-4B69-B4C9-6CCD5C8D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Sponsors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ECFDD-E1BA-DB58-9030-7AB310CD5E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pic>
        <p:nvPicPr>
          <p:cNvPr id="2052" name="Picture 4" descr="Regions Bank Logo - PNG and Vector - Logo Download">
            <a:extLst>
              <a:ext uri="{FF2B5EF4-FFF2-40B4-BE49-F238E27FC236}">
                <a16:creationId xmlns:a16="http://schemas.microsoft.com/office/drawing/2014/main" id="{E6746349-BA57-321D-E92A-95F946D5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21" y="675164"/>
            <a:ext cx="2565125" cy="25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w &amp; Pre-Owned Cars In Atlanta, GA | Jim Ellis Automotive Group">
            <a:extLst>
              <a:ext uri="{FF2B5EF4-FFF2-40B4-BE49-F238E27FC236}">
                <a16:creationId xmlns:a16="http://schemas.microsoft.com/office/drawing/2014/main" id="{1E22BFED-78B7-C041-F76C-A3924645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89" y="1438470"/>
            <a:ext cx="2133737" cy="115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96697-13EE-4B0E-55C6-16B8DF90380A}"/>
              </a:ext>
            </a:extLst>
          </p:cNvPr>
          <p:cNvSpPr txBox="1"/>
          <p:nvPr/>
        </p:nvSpPr>
        <p:spPr>
          <a:xfrm>
            <a:off x="4031329" y="2590815"/>
            <a:ext cx="2207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Dosis" pitchFamily="2" charset="77"/>
              </a:rPr>
              <a:t>Jim and Billie Ellis Foundation</a:t>
            </a:r>
          </a:p>
        </p:txBody>
      </p:sp>
      <p:pic>
        <p:nvPicPr>
          <p:cNvPr id="2058" name="Picture 10" descr="SCAD - The Savannah College of Art and Design - YouTube">
            <a:extLst>
              <a:ext uri="{FF2B5EF4-FFF2-40B4-BE49-F238E27FC236}">
                <a16:creationId xmlns:a16="http://schemas.microsoft.com/office/drawing/2014/main" id="{A9ED0A22-F5EF-B87C-8DA6-A81F9036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10" y="3048000"/>
            <a:ext cx="1602631" cy="160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2892"/>
      </p:ext>
    </p:extLst>
  </p:cSld>
  <p:clrMapOvr>
    <a:masterClrMapping/>
  </p:clrMapOvr>
  <p:transition advClick="0" advTm="15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No photo description available.">
            <a:extLst>
              <a:ext uri="{FF2B5EF4-FFF2-40B4-BE49-F238E27FC236}">
                <a16:creationId xmlns:a16="http://schemas.microsoft.com/office/drawing/2014/main" id="{28F86E66-CDE8-34DD-3D45-8FE00E65D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r="12447" b="-1"/>
          <a:stretch/>
        </p:blipFill>
        <p:spPr bwMode="auto">
          <a:xfrm>
            <a:off x="149054" y="128787"/>
            <a:ext cx="4353079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No photo description available.">
            <a:extLst>
              <a:ext uri="{FF2B5EF4-FFF2-40B4-BE49-F238E27FC236}">
                <a16:creationId xmlns:a16="http://schemas.microsoft.com/office/drawing/2014/main" id="{59F46DDA-644B-9E3B-1FD9-A7BC075B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9" b="-1"/>
          <a:stretch/>
        </p:blipFill>
        <p:spPr bwMode="auto">
          <a:xfrm>
            <a:off x="4646529" y="128787"/>
            <a:ext cx="4348413" cy="23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No photo description available.">
            <a:extLst>
              <a:ext uri="{FF2B5EF4-FFF2-40B4-BE49-F238E27FC236}">
                <a16:creationId xmlns:a16="http://schemas.microsoft.com/office/drawing/2014/main" id="{E949E9C9-F1E8-6224-4DDF-157421F1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r="1253" b="-2"/>
          <a:stretch/>
        </p:blipFill>
        <p:spPr bwMode="auto">
          <a:xfrm>
            <a:off x="149054" y="2633143"/>
            <a:ext cx="4353079" cy="20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No photo description available.">
            <a:extLst>
              <a:ext uri="{FF2B5EF4-FFF2-40B4-BE49-F238E27FC236}">
                <a16:creationId xmlns:a16="http://schemas.microsoft.com/office/drawing/2014/main" id="{506BD545-B19F-298A-65E8-A7C12BD5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6" b="-2"/>
          <a:stretch/>
        </p:blipFill>
        <p:spPr bwMode="auto">
          <a:xfrm>
            <a:off x="4646529" y="2633143"/>
            <a:ext cx="4348412" cy="20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718488"/>
      </p:ext>
    </p:extLst>
  </p:cSld>
  <p:clrMapOvr>
    <a:masterClrMapping/>
  </p:clrMapOvr>
  <p:transition advClick="0" advTm="7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A0E9-000D-7526-7998-A93DA6FEF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Scholarship Fund Program Administrator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99EED-E659-09E7-1A33-41221FBC11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E47ED-06B7-FE5A-048C-7A4F5E01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831" y="1584125"/>
            <a:ext cx="2558003" cy="25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33542"/>
      </p:ext>
    </p:extLst>
  </p:cSld>
  <p:clrMapOvr>
    <a:masterClrMapping/>
  </p:clrMapOvr>
  <p:transition advClick="0" advTm="10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May be an image of 1 person, owl and text">
            <a:extLst>
              <a:ext uri="{FF2B5EF4-FFF2-40B4-BE49-F238E27FC236}">
                <a16:creationId xmlns:a16="http://schemas.microsoft.com/office/drawing/2014/main" id="{C14ED4B4-510E-E824-6BD6-23B86C70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r="-4" b="40163"/>
          <a:stretch/>
        </p:blipFill>
        <p:spPr bwMode="auto">
          <a:xfrm>
            <a:off x="241300" y="241299"/>
            <a:ext cx="4256171" cy="227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ay be an image of 7 people">
            <a:extLst>
              <a:ext uri="{FF2B5EF4-FFF2-40B4-BE49-F238E27FC236}">
                <a16:creationId xmlns:a16="http://schemas.microsoft.com/office/drawing/2014/main" id="{232AC397-209D-775A-2213-4316B5C30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r="1" b="1"/>
          <a:stretch/>
        </p:blipFill>
        <p:spPr bwMode="auto">
          <a:xfrm>
            <a:off x="241301" y="2643216"/>
            <a:ext cx="2007434" cy="20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May be an image of 9 people and text">
            <a:extLst>
              <a:ext uri="{FF2B5EF4-FFF2-40B4-BE49-F238E27FC236}">
                <a16:creationId xmlns:a16="http://schemas.microsoft.com/office/drawing/2014/main" id="{A7AA6817-564C-5418-897E-5AA7FB92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" r="9" b="9"/>
          <a:stretch/>
        </p:blipFill>
        <p:spPr bwMode="auto">
          <a:xfrm>
            <a:off x="2369664" y="2636141"/>
            <a:ext cx="2127807" cy="208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May be an image of 6 people and text">
            <a:extLst>
              <a:ext uri="{FF2B5EF4-FFF2-40B4-BE49-F238E27FC236}">
                <a16:creationId xmlns:a16="http://schemas.microsoft.com/office/drawing/2014/main" id="{666B8022-F815-EFD8-B8C0-F4ABC141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r="3788" b="2"/>
          <a:stretch/>
        </p:blipFill>
        <p:spPr bwMode="auto">
          <a:xfrm>
            <a:off x="4646529" y="241299"/>
            <a:ext cx="4256169" cy="448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19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249478"/>
      </p:ext>
    </p:extLst>
  </p:cSld>
  <p:clrMapOvr>
    <a:masterClrMapping/>
  </p:clrMapOvr>
  <p:transition advClick="0" advTm="7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58EC-48B0-4B69-B4C9-6CCD5C8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kern="1200" dirty="0">
                <a:solidFill>
                  <a:schemeClr val="bg1"/>
                </a:solidFill>
                <a:latin typeface="Dosis" pitchFamily="2" charset="77"/>
                <a:ea typeface="+mj-ea"/>
                <a:cs typeface="+mj-cs"/>
              </a:rPr>
              <a:t>Presenting Sponsor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EDD0A7-FCE1-0D10-858C-28BD9F46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674" y="414397"/>
            <a:ext cx="4077395" cy="43147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ECFDD-E1BA-DB58-9030-7AB310CD5E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259265" y="4767262"/>
            <a:ext cx="1256084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98597"/>
      </p:ext>
    </p:extLst>
  </p:cSld>
  <p:clrMapOvr>
    <a:masterClrMapping/>
  </p:clrMapOvr>
  <p:transition advClick="0" advTm="15000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69095-FA9C-DF6E-DCDC-BCC70A63E5F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20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B68A63-C3ED-680B-2DF2-028CCE5E5EDE}"/>
              </a:ext>
            </a:extLst>
          </p:cNvPr>
          <p:cNvSpPr txBox="1"/>
          <p:nvPr/>
        </p:nvSpPr>
        <p:spPr>
          <a:xfrm>
            <a:off x="5664702" y="240071"/>
            <a:ext cx="2727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Gold Donors</a:t>
            </a:r>
            <a:endParaRPr lang="en-US" sz="3200" u="sng" dirty="0">
              <a:latin typeface="Dosis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4C4213-C18A-2A67-AF41-338F4636D2CE}"/>
              </a:ext>
            </a:extLst>
          </p:cNvPr>
          <p:cNvSpPr txBox="1"/>
          <p:nvPr/>
        </p:nvSpPr>
        <p:spPr>
          <a:xfrm>
            <a:off x="2139395" y="228197"/>
            <a:ext cx="3230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Platinum Donors</a:t>
            </a:r>
            <a:endParaRPr lang="en-US" sz="3200" u="sng" dirty="0">
              <a:latin typeface="Dosis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895A79-341D-DD39-B466-D74A33CFFC0E}"/>
              </a:ext>
            </a:extLst>
          </p:cNvPr>
          <p:cNvSpPr txBox="1"/>
          <p:nvPr/>
        </p:nvSpPr>
        <p:spPr>
          <a:xfrm>
            <a:off x="2139394" y="2173326"/>
            <a:ext cx="4685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u="sng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Donor Platform Partners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032EBC-FEDF-D247-573E-97CDF737E462}"/>
              </a:ext>
            </a:extLst>
          </p:cNvPr>
          <p:cNvSpPr txBox="1"/>
          <p:nvPr/>
        </p:nvSpPr>
        <p:spPr>
          <a:xfrm>
            <a:off x="2139394" y="812972"/>
            <a:ext cx="2325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Scott and Sarah Ernst</a:t>
            </a:r>
            <a:endParaRPr lang="en-US" sz="1600" dirty="0">
              <a:latin typeface="Dosis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49C5E7-E89E-9658-EB9D-56BAD6D7C0A0}"/>
              </a:ext>
            </a:extLst>
          </p:cNvPr>
          <p:cNvSpPr txBox="1"/>
          <p:nvPr/>
        </p:nvSpPr>
        <p:spPr>
          <a:xfrm>
            <a:off x="5664701" y="812972"/>
            <a:ext cx="2927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Nathaniel and Paula Roberts</a:t>
            </a:r>
          </a:p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Alpharetta Back &amp; Neck Center – Dr. Jay DiVagno</a:t>
            </a:r>
            <a:endParaRPr lang="en-US" sz="1600" dirty="0">
              <a:latin typeface="Dosis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CC844C-63AC-1017-6D6D-2B681D4F716E}"/>
              </a:ext>
            </a:extLst>
          </p:cNvPr>
          <p:cNvSpPr txBox="1"/>
          <p:nvPr/>
        </p:nvSpPr>
        <p:spPr>
          <a:xfrm>
            <a:off x="2139394" y="2810206"/>
            <a:ext cx="18099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Qgiv</a:t>
            </a:r>
          </a:p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Pledge</a:t>
            </a:r>
          </a:p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Benevity</a:t>
            </a:r>
          </a:p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Custom Ink</a:t>
            </a:r>
          </a:p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PayPal</a:t>
            </a:r>
          </a:p>
          <a:p>
            <a:r>
              <a:rPr lang="en-US" sz="1600" kern="1200" dirty="0">
                <a:solidFill>
                  <a:schemeClr val="accent4"/>
                </a:solidFill>
                <a:latin typeface="Dosis" pitchFamily="2" charset="77"/>
                <a:ea typeface="+mj-ea"/>
                <a:cs typeface="+mj-cs"/>
              </a:rPr>
              <a:t>Guidestar Candid</a:t>
            </a:r>
            <a:endParaRPr lang="en-US" sz="1600" dirty="0">
              <a:latin typeface="Dosi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9494061"/>
      </p:ext>
    </p:extLst>
  </p:cSld>
  <p:clrMapOvr>
    <a:masterClrMapping/>
  </p:clrMapOvr>
  <p:transition advClick="0" advTm="10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FBB7C-9604-718C-2492-AE1A1657DE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A76F6-CABF-7D7E-0E70-5D35FB0F696C}"/>
              </a:ext>
            </a:extLst>
          </p:cNvPr>
          <p:cNvSpPr txBox="1"/>
          <p:nvPr/>
        </p:nvSpPr>
        <p:spPr>
          <a:xfrm>
            <a:off x="295829" y="1888175"/>
            <a:ext cx="85523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Dosis" pitchFamily="2" charset="77"/>
              </a:rPr>
              <a:t>Thank you to all our sponsors and corporate partners </a:t>
            </a:r>
          </a:p>
          <a:p>
            <a:r>
              <a:rPr lang="en-US" sz="3200" dirty="0">
                <a:solidFill>
                  <a:schemeClr val="bg1"/>
                </a:solidFill>
                <a:latin typeface="Dosis" pitchFamily="2" charset="77"/>
              </a:rPr>
              <a:t>for helping make our inaugural awards ceremony and </a:t>
            </a:r>
          </a:p>
          <a:p>
            <a:r>
              <a:rPr lang="en-US" sz="3200" dirty="0">
                <a:solidFill>
                  <a:schemeClr val="bg1"/>
                </a:solidFill>
                <a:latin typeface="Dosis" pitchFamily="2" charset="77"/>
              </a:rPr>
              <a:t>silent auction a huge success!</a:t>
            </a:r>
          </a:p>
        </p:txBody>
      </p:sp>
    </p:spTree>
    <p:extLst>
      <p:ext uri="{BB962C8B-B14F-4D97-AF65-F5344CB8AC3E}">
        <p14:creationId xmlns:p14="http://schemas.microsoft.com/office/powerpoint/2010/main" val="2182858148"/>
      </p:ext>
    </p:extLst>
  </p:cSld>
  <p:clrMapOvr>
    <a:masterClrMapping/>
  </p:clrMapOvr>
  <p:transition advClick="0" advTm="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No photo description available.">
            <a:extLst>
              <a:ext uri="{FF2B5EF4-FFF2-40B4-BE49-F238E27FC236}">
                <a16:creationId xmlns:a16="http://schemas.microsoft.com/office/drawing/2014/main" id="{2877183F-9BD7-D229-BCEC-0197D8C06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r="1" b="11627"/>
          <a:stretch/>
        </p:blipFill>
        <p:spPr bwMode="auto">
          <a:xfrm>
            <a:off x="147548" y="127914"/>
            <a:ext cx="2846163" cy="48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6B013A4A-0431-38D2-FC17-93C75AD6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" r="-3" b="18975"/>
          <a:stretch/>
        </p:blipFill>
        <p:spPr bwMode="auto">
          <a:xfrm>
            <a:off x="3138105" y="127914"/>
            <a:ext cx="2870034" cy="48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6CECC035-97AC-1C8F-FE72-67CFA03F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4" r="-3" b="45368"/>
          <a:stretch/>
        </p:blipFill>
        <p:spPr bwMode="auto">
          <a:xfrm>
            <a:off x="6134581" y="127914"/>
            <a:ext cx="2870033" cy="15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o photo description available.">
            <a:extLst>
              <a:ext uri="{FF2B5EF4-FFF2-40B4-BE49-F238E27FC236}">
                <a16:creationId xmlns:a16="http://schemas.microsoft.com/office/drawing/2014/main" id="{9CBD5F2D-8F14-5568-5630-AF1CF4D1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r="4722" b="-6"/>
          <a:stretch/>
        </p:blipFill>
        <p:spPr bwMode="auto">
          <a:xfrm>
            <a:off x="6134581" y="1798485"/>
            <a:ext cx="2870033" cy="153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22B1982B-9980-943C-0FCD-A0282183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492"/>
          <a:stretch/>
        </p:blipFill>
        <p:spPr bwMode="auto">
          <a:xfrm>
            <a:off x="6134581" y="3473801"/>
            <a:ext cx="2870033" cy="154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en-US" sz="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49631"/>
      </p:ext>
    </p:extLst>
  </p:cSld>
  <p:clrMapOvr>
    <a:masterClrMapping/>
  </p:clrMapOvr>
  <p:transition advClick="0" advTm="7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6" name="Picture 16" descr="No photo description available.">
            <a:extLst>
              <a:ext uri="{FF2B5EF4-FFF2-40B4-BE49-F238E27FC236}">
                <a16:creationId xmlns:a16="http://schemas.microsoft.com/office/drawing/2014/main" id="{A670738D-710F-97EE-628A-F6728C7C2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 b="-3"/>
          <a:stretch/>
        </p:blipFill>
        <p:spPr bwMode="auto">
          <a:xfrm>
            <a:off x="143313" y="128786"/>
            <a:ext cx="5859289" cy="27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o photo description available.">
            <a:extLst>
              <a:ext uri="{FF2B5EF4-FFF2-40B4-BE49-F238E27FC236}">
                <a16:creationId xmlns:a16="http://schemas.microsoft.com/office/drawing/2014/main" id="{2CD124FF-B32C-EC9A-020C-9CEBFE49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8535" b="-1"/>
          <a:stretch/>
        </p:blipFill>
        <p:spPr bwMode="auto">
          <a:xfrm>
            <a:off x="6146999" y="126940"/>
            <a:ext cx="2870033" cy="15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7AD113CE-29EA-732E-14DB-DC8D3701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r="-4" b="22384"/>
          <a:stretch/>
        </p:blipFill>
        <p:spPr bwMode="auto">
          <a:xfrm>
            <a:off x="143315" y="3053085"/>
            <a:ext cx="2856520" cy="196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2662B723-1E48-80E2-7E5F-5C98A1E9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1102" b="2"/>
          <a:stretch/>
        </p:blipFill>
        <p:spPr bwMode="auto">
          <a:xfrm>
            <a:off x="3139219" y="3055881"/>
            <a:ext cx="2860637" cy="195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No photo description available.">
            <a:extLst>
              <a:ext uri="{FF2B5EF4-FFF2-40B4-BE49-F238E27FC236}">
                <a16:creationId xmlns:a16="http://schemas.microsoft.com/office/drawing/2014/main" id="{B83A2FC7-B79B-516F-3EBA-A93AD33D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4" b="-5"/>
          <a:stretch/>
        </p:blipFill>
        <p:spPr bwMode="auto">
          <a:xfrm>
            <a:off x="6134581" y="1793912"/>
            <a:ext cx="2870033" cy="155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o photo description available.">
            <a:extLst>
              <a:ext uri="{FF2B5EF4-FFF2-40B4-BE49-F238E27FC236}">
                <a16:creationId xmlns:a16="http://schemas.microsoft.com/office/drawing/2014/main" id="{84CDB576-27BC-5FEA-77DF-96C97A45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522"/>
          <a:stretch/>
        </p:blipFill>
        <p:spPr bwMode="auto">
          <a:xfrm>
            <a:off x="6145495" y="3465482"/>
            <a:ext cx="2870033" cy="15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4</a:t>
            </a:fld>
            <a:endParaRPr lang="en-US" sz="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78"/>
      </p:ext>
    </p:extLst>
  </p:cSld>
  <p:clrMapOvr>
    <a:masterClrMapping/>
  </p:clrMapOvr>
  <p:transition advClick="0" advTm="7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58EC-48B0-4B69-B4C9-6CCD5C8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000" kern="1200" dirty="0">
                <a:solidFill>
                  <a:srgbClr val="FFFFFF"/>
                </a:solidFill>
                <a:latin typeface="Dosis" pitchFamily="2" charset="77"/>
                <a:ea typeface="+mj-ea"/>
                <a:cs typeface="+mj-cs"/>
              </a:rPr>
              <a:t>Venue Sponsor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ECFDD-E1BA-DB58-9030-7AB310CD5E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82692" y="4767262"/>
            <a:ext cx="420007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5</a:t>
            </a:fld>
            <a:endParaRPr lang="en-US" sz="700" kern="120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51119-CEB8-6508-5161-3E4396D1D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404" y="721359"/>
            <a:ext cx="3698240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9310"/>
      </p:ext>
    </p:extLst>
  </p:cSld>
  <p:clrMapOvr>
    <a:masterClrMapping/>
  </p:clrMapOvr>
  <p:transition advClick="0" advTm="15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58EC-48B0-4B69-B4C9-6CCD5C8D6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482600"/>
            <a:ext cx="3465438" cy="342535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300" kern="1200" dirty="0">
                <a:solidFill>
                  <a:schemeClr val="tx1"/>
                </a:solidFill>
                <a:latin typeface="Dosis" pitchFamily="2" charset="77"/>
                <a:ea typeface="+mj-ea"/>
                <a:cs typeface="+mj-cs"/>
              </a:rPr>
              <a:t>DJ Duane Rockwell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ECFDD-E1BA-DB58-9030-7AB310CD5EF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-US" sz="7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C948-CA9F-FAC5-DD09-5B17DC991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689" y="862030"/>
            <a:ext cx="3706710" cy="34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6341"/>
      </p:ext>
    </p:extLst>
  </p:cSld>
  <p:clrMapOvr>
    <a:masterClrMapping/>
  </p:clrMapOvr>
  <p:transition advClick="0" advTm="10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No photo description available.">
            <a:extLst>
              <a:ext uri="{FF2B5EF4-FFF2-40B4-BE49-F238E27FC236}">
                <a16:creationId xmlns:a16="http://schemas.microsoft.com/office/drawing/2014/main" id="{4F4B22F6-2036-8408-0875-671B50BD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35" b="-3"/>
          <a:stretch/>
        </p:blipFill>
        <p:spPr bwMode="auto">
          <a:xfrm>
            <a:off x="544660" y="1788911"/>
            <a:ext cx="3470605" cy="20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o photo description available.">
            <a:extLst>
              <a:ext uri="{FF2B5EF4-FFF2-40B4-BE49-F238E27FC236}">
                <a16:creationId xmlns:a16="http://schemas.microsoft.com/office/drawing/2014/main" id="{75674F66-3470-C1F7-27D0-00760D44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" r="-3" b="-3"/>
          <a:stretch/>
        </p:blipFill>
        <p:spPr bwMode="auto">
          <a:xfrm>
            <a:off x="5527811" y="0"/>
            <a:ext cx="3616189" cy="17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No photo description available.">
            <a:extLst>
              <a:ext uri="{FF2B5EF4-FFF2-40B4-BE49-F238E27FC236}">
                <a16:creationId xmlns:a16="http://schemas.microsoft.com/office/drawing/2014/main" id="{37090FCF-B85A-1DFD-4226-431C417D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579"/>
          <a:stretch/>
        </p:blipFill>
        <p:spPr bwMode="auto">
          <a:xfrm>
            <a:off x="5395011" y="1722258"/>
            <a:ext cx="3736959" cy="17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No photo description available.">
            <a:extLst>
              <a:ext uri="{FF2B5EF4-FFF2-40B4-BE49-F238E27FC236}">
                <a16:creationId xmlns:a16="http://schemas.microsoft.com/office/drawing/2014/main" id="{D1644B57-7521-A47C-88D7-21701C91C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" r="-4" b="-4"/>
          <a:stretch/>
        </p:blipFill>
        <p:spPr bwMode="auto">
          <a:xfrm>
            <a:off x="0" y="3392689"/>
            <a:ext cx="3535215" cy="175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o photo description available.">
            <a:extLst>
              <a:ext uri="{FF2B5EF4-FFF2-40B4-BE49-F238E27FC236}">
                <a16:creationId xmlns:a16="http://schemas.microsoft.com/office/drawing/2014/main" id="{F06C9916-C666-C542-351A-94B543E3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3" r="1" b="10881"/>
          <a:stretch/>
        </p:blipFill>
        <p:spPr bwMode="auto">
          <a:xfrm>
            <a:off x="3535440" y="3424687"/>
            <a:ext cx="5596755" cy="17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671501" y="4767262"/>
            <a:ext cx="843849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7</a:t>
            </a:fld>
            <a:endParaRPr lang="en-US" sz="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000AA-3877-3B23-65A0-6D0359C2A4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" y="0"/>
            <a:ext cx="4400971" cy="2082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FF7B7-94EF-2BCD-1A13-BA5E0E0D0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5244" y="-1"/>
            <a:ext cx="1620611" cy="34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56846"/>
      </p:ext>
    </p:extLst>
  </p:cSld>
  <p:clrMapOvr>
    <a:masterClrMapping/>
  </p:clrMapOvr>
  <p:transition advClick="0" advTm="7000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No photo description available.">
            <a:extLst>
              <a:ext uri="{FF2B5EF4-FFF2-40B4-BE49-F238E27FC236}">
                <a16:creationId xmlns:a16="http://schemas.microsoft.com/office/drawing/2014/main" id="{2A5509C2-3FA5-CE1B-7DAA-44CEBD64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0" r="6202" b="-1"/>
          <a:stretch/>
        </p:blipFill>
        <p:spPr bwMode="auto">
          <a:xfrm>
            <a:off x="-1" y="10"/>
            <a:ext cx="5996627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No photo description available.">
            <a:extLst>
              <a:ext uri="{FF2B5EF4-FFF2-40B4-BE49-F238E27FC236}">
                <a16:creationId xmlns:a16="http://schemas.microsoft.com/office/drawing/2014/main" id="{20ACB2B0-1643-5698-7D44-BA49561A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r="2180" b="-2"/>
          <a:stretch/>
        </p:blipFill>
        <p:spPr bwMode="auto">
          <a:xfrm>
            <a:off x="6141024" y="10"/>
            <a:ext cx="3002976" cy="167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o photo description available.">
            <a:extLst>
              <a:ext uri="{FF2B5EF4-FFF2-40B4-BE49-F238E27FC236}">
                <a16:creationId xmlns:a16="http://schemas.microsoft.com/office/drawing/2014/main" id="{104053C7-49BD-8E5B-155E-A6E80F4C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r="6515" b="1"/>
          <a:stretch/>
        </p:blipFill>
        <p:spPr bwMode="auto">
          <a:xfrm>
            <a:off x="6141021" y="1800354"/>
            <a:ext cx="3002977" cy="15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No photo description available.">
            <a:extLst>
              <a:ext uri="{FF2B5EF4-FFF2-40B4-BE49-F238E27FC236}">
                <a16:creationId xmlns:a16="http://schemas.microsoft.com/office/drawing/2014/main" id="{F6CDD5E1-08FD-1C3F-1B06-7B9A6D13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r="-4" b="-4"/>
          <a:stretch/>
        </p:blipFill>
        <p:spPr bwMode="auto">
          <a:xfrm>
            <a:off x="6141021" y="3471921"/>
            <a:ext cx="3002977" cy="167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F6334-B91B-35FE-4AFD-2F1A88C76F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948012" y="4767262"/>
            <a:ext cx="563911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algn="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7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lvl="0" indent="0" algn="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8</a:t>
            </a:fld>
            <a:endParaRPr lang="en-US" sz="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757836"/>
      </p:ext>
    </p:extLst>
  </p:cSld>
  <p:clrMapOvr>
    <a:masterClrMapping/>
  </p:clrMapOvr>
  <p:transition advClick="0" advTm="7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7"/>
          <p:cNvSpPr txBox="1">
            <a:spLocks noGrp="1"/>
          </p:cNvSpPr>
          <p:nvPr>
            <p:ph type="title"/>
          </p:nvPr>
        </p:nvSpPr>
        <p:spPr>
          <a:xfrm>
            <a:off x="4320075" y="6646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Examples of what we’ve accomplished</a:t>
            </a: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50AAB9CA-BAB7-4181-2893-D9679A0B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1"/>
            <a:ext cx="4290237" cy="20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57289-3608-23C4-3BC4-FBBF7B837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50" y="2565400"/>
            <a:ext cx="12700" cy="1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B0612-4DBF-AFAF-0DC9-B763ABCC7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7875"/>
            <a:ext cx="2849075" cy="1895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82D14C-D1FE-7D79-3C56-E23B6DA9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537" y="3183225"/>
            <a:ext cx="2608813" cy="1944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8F520-FB93-3E7F-AC06-320A99E72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725" y="1355525"/>
            <a:ext cx="4565450" cy="30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01394"/>
      </p:ext>
    </p:extLst>
  </p:cSld>
  <p:clrMapOvr>
    <a:masterClrMapping/>
  </p:clrMapOvr>
  <p:transition advClick="0" advTm="7000">
    <p:fade thruBlk="1"/>
  </p:transition>
</p:sld>
</file>

<file path=ppt/theme/theme1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22915</TotalTime>
  <Words>142</Words>
  <Application>Microsoft Macintosh PowerPoint</Application>
  <PresentationFormat>On-screen Show (16:9)</PresentationFormat>
  <Paragraphs>47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Dosis</vt:lpstr>
      <vt:lpstr>Pontano Sans</vt:lpstr>
      <vt:lpstr>Dosis ExtraLight</vt:lpstr>
      <vt:lpstr>Solanio template</vt:lpstr>
      <vt:lpstr>  </vt:lpstr>
      <vt:lpstr>Presenting Sponsor</vt:lpstr>
      <vt:lpstr>PowerPoint Presentation</vt:lpstr>
      <vt:lpstr>PowerPoint Presentation</vt:lpstr>
      <vt:lpstr>Venue Sponsor</vt:lpstr>
      <vt:lpstr>DJ Duane Rockwell</vt:lpstr>
      <vt:lpstr>PowerPoint Presentation</vt:lpstr>
      <vt:lpstr>PowerPoint Presentation</vt:lpstr>
      <vt:lpstr>Examples of what we’ve accomplished</vt:lpstr>
      <vt:lpstr>Event Sponsors</vt:lpstr>
      <vt:lpstr>PowerPoint Presentation</vt:lpstr>
      <vt:lpstr>PowerPoint Presentation</vt:lpstr>
      <vt:lpstr>Corporate Partners</vt:lpstr>
      <vt:lpstr>PowerPoint Presentation</vt:lpstr>
      <vt:lpstr>PowerPoint Presentation</vt:lpstr>
      <vt:lpstr>Scholarship Sponsors</vt:lpstr>
      <vt:lpstr>PowerPoint Presentation</vt:lpstr>
      <vt:lpstr>Scholarship Fund Program Administrator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Environmental PPT Template_x000d_</dc:title>
  <dc:creator/>
  <cp:lastModifiedBy>dominicturner11@gmail.com</cp:lastModifiedBy>
  <cp:revision>30</cp:revision>
  <dcterms:created xsi:type="dcterms:W3CDTF">2019-09-26T07:40:44Z</dcterms:created>
  <dcterms:modified xsi:type="dcterms:W3CDTF">2024-09-11T20:27:50Z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2052-1.3.1.1688</vt:lpwstr>
  </property>
</Properties>
</file>